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diff.sourceforge.net/ypg01.pdf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pik.com/free-vector/technological-devices-design_953322.htm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2f9dd08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22f9dd08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2f9dd08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2f9dd08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2f9dd08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2f9dd08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2f9dd08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22f9dd08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2f9dd08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22f9dd08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2f7c33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2f7c33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22f7c338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22f7c338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2f7c338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22f7c338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/>
              <a:t>Spatiotemporal Sensitivity and Visual Attention for Efficient Rendering of Dynamic Environments,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http://pdiff.sourceforge.net/ypg01.pdf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GB"/>
              <a:t>Change Blindness: Implications for the Nature of Visual Attention, https://www2.psych.ubc.ca/~rensink/publications/download/Vision&amp;Attention-RR.pdf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2f7c338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22f7c338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2f7c338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2f7c338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2f7c338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2f7c338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2f7c33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2f7c33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3d5f645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23d5f645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59b3a61712fdf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59b3a61712fdf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59b3a61712fdf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59b3a61712fdf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2f7c338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22f7c338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3d5f6457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3d5f6457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3d5f645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3d5f645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23d5f645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23d5f645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23d5f645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23d5f645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23d5f645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23d5f645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2f7c338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2f7c338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Credit: </a:t>
            </a:r>
            <a:r>
              <a:rPr lang="en-GB"/>
              <a:t>Designed by Freepik, </a:t>
            </a:r>
            <a:r>
              <a:rPr lang="en-GB"/>
              <a:t>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https://www.freepik.com/free-vector/technological-devices-design_953322.htm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59b3a61712fdf9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59b3a61712fdf9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3d5f645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3d5f645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3d5f64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23d5f64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3d5f6457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3d5f6457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3d5f64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23d5f64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23d5f645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23d5f645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23d5f645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23d5f645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3d5f645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23d5f645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http://airbnb.io/react-dates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23d5f645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23d5f645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59b3a61712fdf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59b3a61712fdf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d3be86a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d3be86a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Android: 76.53%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iOS: 18.97%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Windows: 0.49%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400"/>
              <a:t>Reference: http://gs.statcounter.com/os-market-share/mobile/worldwide/#monthly-201305-201805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3d5f6457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23d5f6457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23dca430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23dca430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23d5f645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23d5f645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23dca430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23dca430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5399904c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5399904c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59b3a61712fdf9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f59b3a61712fdf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23d5f645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23d5f645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23d5f645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23d5f645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23d5f6457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23d5f6457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23d5f6457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23d5f6457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b501ab2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cb501ab2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23d5f6457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23d5f6457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23d5f645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23d5f645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23dca430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23dca430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23d5f645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23d5f645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23d5f6457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23d5f6457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23d5f6457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23d5f6457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23d5f64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23d5f64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23d5f645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23d5f645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23d5f645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23d5f645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23d5f645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23d5f645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cb501ab2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cb501ab2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cb501ab2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cb501ab2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cb501ab2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cb501ab2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2c17dc5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2c17dc5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25.png"/><Relationship Id="rId7" Type="http://schemas.openxmlformats.org/officeDocument/2006/relationships/image" Target="../media/image38.png"/><Relationship Id="rId8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/>
          <p:nvPr>
            <p:ph type="ctrTitle"/>
          </p:nvPr>
        </p:nvSpPr>
        <p:spPr>
          <a:xfrm>
            <a:off x="108425" y="744575"/>
            <a:ext cx="903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500">
                <a:solidFill>
                  <a:schemeClr val="accent2"/>
                </a:solidFill>
              </a:rPr>
              <a:t>Uphill Battle Of Mobile Visual Regression</a:t>
            </a:r>
            <a:endParaRPr sz="6500">
              <a:solidFill>
                <a:schemeClr val="accent2"/>
              </a:solidFill>
            </a:endParaRPr>
          </a:p>
        </p:txBody>
      </p:sp>
      <p:sp>
        <p:nvSpPr>
          <p:cNvPr id="145" name="Google Shape;14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3970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1"/>
                </a:solidFill>
              </a:rPr>
              <a:t>Dmitry Vinnik, @DmitryVinnik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2"/>
                </a:solidFill>
              </a:rPr>
              <a:t>Lead Software Engineer, Salesforce</a:t>
            </a:r>
            <a:endParaRPr sz="3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 anyone thirsty? </a:t>
            </a:r>
            <a:endParaRPr sz="6000"/>
          </a:p>
        </p:txBody>
      </p:sp>
      <p:sp>
        <p:nvSpPr>
          <p:cNvPr id="232" name="Google Shape;23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311700" y="140225"/>
            <a:ext cx="873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Pyramid &amp; Drinking Glass</a:t>
            </a:r>
            <a:endParaRPr sz="4800"/>
          </a:p>
        </p:txBody>
      </p:sp>
      <p:pic>
        <p:nvPicPr>
          <p:cNvPr id="238" name="Google Shape;2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50" y="1354725"/>
            <a:ext cx="2008575" cy="266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775" y="1354725"/>
            <a:ext cx="2008575" cy="266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511" y="1354725"/>
            <a:ext cx="2008575" cy="2664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47"/>
          <p:cNvCxnSpPr/>
          <p:nvPr/>
        </p:nvCxnSpPr>
        <p:spPr>
          <a:xfrm>
            <a:off x="2404213" y="2567250"/>
            <a:ext cx="875100" cy="9000"/>
          </a:xfrm>
          <a:prstGeom prst="straightConnector1">
            <a:avLst/>
          </a:prstGeom>
          <a:noFill/>
          <a:ln cap="flat" cmpd="sng" w="38100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47"/>
          <p:cNvSpPr/>
          <p:nvPr/>
        </p:nvSpPr>
        <p:spPr>
          <a:xfrm>
            <a:off x="2404225" y="2080075"/>
            <a:ext cx="875100" cy="345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</a:t>
            </a:r>
            <a:r>
              <a:rPr lang="en-GB" sz="2400"/>
              <a:t>our</a:t>
            </a:r>
            <a:endParaRPr sz="2400"/>
          </a:p>
        </p:txBody>
      </p:sp>
      <p:cxnSp>
        <p:nvCxnSpPr>
          <p:cNvPr id="243" name="Google Shape;243;p47"/>
          <p:cNvCxnSpPr/>
          <p:nvPr/>
        </p:nvCxnSpPr>
        <p:spPr>
          <a:xfrm>
            <a:off x="5704188" y="2567238"/>
            <a:ext cx="875100" cy="9000"/>
          </a:xfrm>
          <a:prstGeom prst="straightConnector1">
            <a:avLst/>
          </a:prstGeom>
          <a:noFill/>
          <a:ln cap="flat" cmpd="sng" w="38100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47"/>
          <p:cNvSpPr/>
          <p:nvPr/>
        </p:nvSpPr>
        <p:spPr>
          <a:xfrm>
            <a:off x="5666100" y="2080075"/>
            <a:ext cx="951300" cy="345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Drink</a:t>
            </a:r>
            <a:endParaRPr sz="2400"/>
          </a:p>
        </p:txBody>
      </p:sp>
      <p:sp>
        <p:nvSpPr>
          <p:cNvPr id="245" name="Google Shape;245;p47"/>
          <p:cNvSpPr txBox="1"/>
          <p:nvPr/>
        </p:nvSpPr>
        <p:spPr>
          <a:xfrm>
            <a:off x="730925" y="4018950"/>
            <a:ext cx="105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Unit</a:t>
            </a:r>
            <a:endParaRPr sz="3600"/>
          </a:p>
        </p:txBody>
      </p:sp>
      <p:sp>
        <p:nvSpPr>
          <p:cNvPr id="246" name="Google Shape;246;p47"/>
          <p:cNvSpPr txBox="1"/>
          <p:nvPr/>
        </p:nvSpPr>
        <p:spPr>
          <a:xfrm>
            <a:off x="3307488" y="3942750"/>
            <a:ext cx="2376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Integration</a:t>
            </a:r>
            <a:endParaRPr sz="3600"/>
          </a:p>
        </p:txBody>
      </p:sp>
      <p:sp>
        <p:nvSpPr>
          <p:cNvPr id="247" name="Google Shape;247;p47"/>
          <p:cNvSpPr txBox="1"/>
          <p:nvPr/>
        </p:nvSpPr>
        <p:spPr>
          <a:xfrm>
            <a:off x="6887110" y="3968400"/>
            <a:ext cx="18639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E2E</a:t>
            </a:r>
            <a:endParaRPr sz="3600"/>
          </a:p>
        </p:txBody>
      </p:sp>
      <p:sp>
        <p:nvSpPr>
          <p:cNvPr id="248" name="Google Shape;248;p47"/>
          <p:cNvSpPr txBox="1"/>
          <p:nvPr>
            <p:ph type="title"/>
          </p:nvPr>
        </p:nvSpPr>
        <p:spPr>
          <a:xfrm>
            <a:off x="329700" y="110875"/>
            <a:ext cx="873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Drinking Glass</a:t>
            </a:r>
            <a:endParaRPr sz="4800"/>
          </a:p>
        </p:txBody>
      </p:sp>
      <p:pic>
        <p:nvPicPr>
          <p:cNvPr id="249" name="Google Shape;2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150" y="1354725"/>
            <a:ext cx="2008575" cy="26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Are we done?</a:t>
            </a:r>
            <a:endParaRPr sz="6000"/>
          </a:p>
        </p:txBody>
      </p:sp>
      <p:sp>
        <p:nvSpPr>
          <p:cNvPr id="256" name="Google Shape;256;p48"/>
          <p:cNvSpPr txBox="1"/>
          <p:nvPr/>
        </p:nvSpPr>
        <p:spPr>
          <a:xfrm>
            <a:off x="1753950" y="1998450"/>
            <a:ext cx="5636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Not really...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257" name="Google Shape;25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9"/>
          <p:cNvSpPr txBox="1"/>
          <p:nvPr/>
        </p:nvSpPr>
        <p:spPr>
          <a:xfrm>
            <a:off x="730925" y="4018950"/>
            <a:ext cx="105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Unit</a:t>
            </a:r>
            <a:endParaRPr sz="3600"/>
          </a:p>
        </p:txBody>
      </p:sp>
      <p:sp>
        <p:nvSpPr>
          <p:cNvPr id="263" name="Google Shape;263;p49"/>
          <p:cNvSpPr txBox="1"/>
          <p:nvPr/>
        </p:nvSpPr>
        <p:spPr>
          <a:xfrm>
            <a:off x="3307488" y="3942750"/>
            <a:ext cx="2376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Integration</a:t>
            </a:r>
            <a:endParaRPr sz="3600"/>
          </a:p>
        </p:txBody>
      </p:sp>
      <p:sp>
        <p:nvSpPr>
          <p:cNvPr id="264" name="Google Shape;264;p49"/>
          <p:cNvSpPr txBox="1"/>
          <p:nvPr/>
        </p:nvSpPr>
        <p:spPr>
          <a:xfrm>
            <a:off x="6887110" y="3968400"/>
            <a:ext cx="18639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E2E</a:t>
            </a:r>
            <a:endParaRPr sz="3600"/>
          </a:p>
        </p:txBody>
      </p:sp>
      <p:pic>
        <p:nvPicPr>
          <p:cNvPr id="265" name="Google Shape;2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49" y="1341482"/>
            <a:ext cx="2008575" cy="266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700" y="1340225"/>
            <a:ext cx="2008575" cy="266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424" y="1286107"/>
            <a:ext cx="2008575" cy="266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249" y="1341482"/>
            <a:ext cx="2008575" cy="2664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49"/>
          <p:cNvCxnSpPr/>
          <p:nvPr/>
        </p:nvCxnSpPr>
        <p:spPr>
          <a:xfrm>
            <a:off x="2404213" y="2567250"/>
            <a:ext cx="875100" cy="9000"/>
          </a:xfrm>
          <a:prstGeom prst="straightConnector1">
            <a:avLst/>
          </a:prstGeom>
          <a:noFill/>
          <a:ln cap="flat" cmpd="sng" w="38100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49"/>
          <p:cNvSpPr/>
          <p:nvPr/>
        </p:nvSpPr>
        <p:spPr>
          <a:xfrm>
            <a:off x="2404225" y="2080075"/>
            <a:ext cx="875100" cy="345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Pour</a:t>
            </a:r>
            <a:endParaRPr sz="2400"/>
          </a:p>
        </p:txBody>
      </p:sp>
      <p:cxnSp>
        <p:nvCxnSpPr>
          <p:cNvPr id="271" name="Google Shape;271;p49"/>
          <p:cNvCxnSpPr/>
          <p:nvPr/>
        </p:nvCxnSpPr>
        <p:spPr>
          <a:xfrm>
            <a:off x="5704188" y="2567238"/>
            <a:ext cx="875100" cy="9000"/>
          </a:xfrm>
          <a:prstGeom prst="straightConnector1">
            <a:avLst/>
          </a:prstGeom>
          <a:noFill/>
          <a:ln cap="flat" cmpd="sng" w="38100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49"/>
          <p:cNvSpPr/>
          <p:nvPr/>
        </p:nvSpPr>
        <p:spPr>
          <a:xfrm>
            <a:off x="5666100" y="2080075"/>
            <a:ext cx="951300" cy="345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Drink</a:t>
            </a:r>
            <a:endParaRPr sz="2400"/>
          </a:p>
        </p:txBody>
      </p:sp>
      <p:sp>
        <p:nvSpPr>
          <p:cNvPr id="273" name="Google Shape;273;p49"/>
          <p:cNvSpPr txBox="1"/>
          <p:nvPr>
            <p:ph type="title"/>
          </p:nvPr>
        </p:nvSpPr>
        <p:spPr>
          <a:xfrm>
            <a:off x="311700" y="140225"/>
            <a:ext cx="873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Pyramid &amp; Drinking Glass</a:t>
            </a:r>
            <a:endParaRPr sz="4800"/>
          </a:p>
        </p:txBody>
      </p:sp>
      <p:sp>
        <p:nvSpPr>
          <p:cNvPr id="274" name="Google Shape;274;p49"/>
          <p:cNvSpPr txBox="1"/>
          <p:nvPr>
            <p:ph type="title"/>
          </p:nvPr>
        </p:nvSpPr>
        <p:spPr>
          <a:xfrm>
            <a:off x="329700" y="110875"/>
            <a:ext cx="873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Drinking Glass</a:t>
            </a:r>
            <a:endParaRPr sz="4800"/>
          </a:p>
        </p:txBody>
      </p:sp>
      <p:sp>
        <p:nvSpPr>
          <p:cNvPr id="275" name="Google Shape;27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type="title"/>
          </p:nvPr>
        </p:nvSpPr>
        <p:spPr>
          <a:xfrm>
            <a:off x="311700" y="15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are we missing?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600" y="1366725"/>
            <a:ext cx="2008575" cy="266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86" y="1425425"/>
            <a:ext cx="2008575" cy="26642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0"/>
          <p:cNvSpPr/>
          <p:nvPr/>
        </p:nvSpPr>
        <p:spPr>
          <a:xfrm>
            <a:off x="2923900" y="1611350"/>
            <a:ext cx="2613000" cy="969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Same </a:t>
            </a:r>
            <a:r>
              <a:rPr b="1" lang="en-GB" sz="3000"/>
              <a:t>Functionally</a:t>
            </a:r>
            <a:endParaRPr b="1" sz="3000"/>
          </a:p>
        </p:txBody>
      </p:sp>
      <p:sp>
        <p:nvSpPr>
          <p:cNvPr id="284" name="Google Shape;284;p50"/>
          <p:cNvSpPr/>
          <p:nvPr/>
        </p:nvSpPr>
        <p:spPr>
          <a:xfrm>
            <a:off x="2924025" y="2856725"/>
            <a:ext cx="2613000" cy="969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Different </a:t>
            </a:r>
            <a:r>
              <a:rPr b="1" lang="en-GB" sz="3000"/>
              <a:t>Visually</a:t>
            </a:r>
            <a:endParaRPr b="1" sz="3000"/>
          </a:p>
        </p:txBody>
      </p:sp>
      <p:sp>
        <p:nvSpPr>
          <p:cNvPr id="285" name="Google Shape;285;p50"/>
          <p:cNvSpPr txBox="1"/>
          <p:nvPr/>
        </p:nvSpPr>
        <p:spPr>
          <a:xfrm>
            <a:off x="1103601" y="2680575"/>
            <a:ext cx="11283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UX</a:t>
            </a:r>
            <a:endParaRPr/>
          </a:p>
        </p:txBody>
      </p:sp>
      <p:sp>
        <p:nvSpPr>
          <p:cNvPr id="286" name="Google Shape;286;p50"/>
          <p:cNvSpPr txBox="1"/>
          <p:nvPr/>
        </p:nvSpPr>
        <p:spPr>
          <a:xfrm>
            <a:off x="6437550" y="3255575"/>
            <a:ext cx="724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UX</a:t>
            </a:r>
            <a:endParaRPr sz="2300"/>
          </a:p>
        </p:txBody>
      </p:sp>
      <p:sp>
        <p:nvSpPr>
          <p:cNvPr id="287" name="Google Shape;287;p50"/>
          <p:cNvSpPr txBox="1"/>
          <p:nvPr>
            <p:ph type="title"/>
          </p:nvPr>
        </p:nvSpPr>
        <p:spPr>
          <a:xfrm>
            <a:off x="663475" y="210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are we missing?</a:t>
            </a:r>
            <a:endParaRPr sz="6000"/>
          </a:p>
        </p:txBody>
      </p:sp>
      <p:sp>
        <p:nvSpPr>
          <p:cNvPr id="288" name="Google Shape;28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Visual Testing</a:t>
            </a:r>
            <a:endParaRPr sz="7200"/>
          </a:p>
        </p:txBody>
      </p:sp>
      <p:sp>
        <p:nvSpPr>
          <p:cNvPr id="294" name="Google Shape;294;p51"/>
          <p:cNvSpPr/>
          <p:nvPr/>
        </p:nvSpPr>
        <p:spPr>
          <a:xfrm>
            <a:off x="662825" y="196525"/>
            <a:ext cx="3537600" cy="1585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Visual</a:t>
            </a:r>
            <a:r>
              <a:rPr lang="en-GB" sz="4800"/>
              <a:t> Content</a:t>
            </a:r>
            <a:endParaRPr sz="4800"/>
          </a:p>
        </p:txBody>
      </p:sp>
      <p:sp>
        <p:nvSpPr>
          <p:cNvPr id="295" name="Google Shape;295;p51"/>
          <p:cNvSpPr/>
          <p:nvPr/>
        </p:nvSpPr>
        <p:spPr>
          <a:xfrm>
            <a:off x="662825" y="3411475"/>
            <a:ext cx="3537600" cy="156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Page Layout</a:t>
            </a:r>
            <a:endParaRPr sz="4800"/>
          </a:p>
        </p:txBody>
      </p:sp>
      <p:sp>
        <p:nvSpPr>
          <p:cNvPr id="296" name="Google Shape;296;p51"/>
          <p:cNvSpPr/>
          <p:nvPr/>
        </p:nvSpPr>
        <p:spPr>
          <a:xfrm>
            <a:off x="5170200" y="196525"/>
            <a:ext cx="3537600" cy="156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Visual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Animation</a:t>
            </a:r>
            <a:endParaRPr sz="4800"/>
          </a:p>
        </p:txBody>
      </p:sp>
      <p:sp>
        <p:nvSpPr>
          <p:cNvPr id="297" name="Google Shape;297;p51"/>
          <p:cNvSpPr/>
          <p:nvPr/>
        </p:nvSpPr>
        <p:spPr>
          <a:xfrm>
            <a:off x="5109625" y="3411475"/>
            <a:ext cx="3537600" cy="156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Responsive Design</a:t>
            </a:r>
            <a:endParaRPr sz="4800"/>
          </a:p>
        </p:txBody>
      </p:sp>
      <p:sp>
        <p:nvSpPr>
          <p:cNvPr id="298" name="Google Shape;29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type="title"/>
          </p:nvPr>
        </p:nvSpPr>
        <p:spPr>
          <a:xfrm>
            <a:off x="-39225" y="1618200"/>
            <a:ext cx="9144000" cy="19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/>
              <a:t>Functional</a:t>
            </a:r>
            <a:r>
              <a:rPr lang="en-GB" sz="6000"/>
              <a:t>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Manual Testing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</p:txBody>
      </p:sp>
      <p:sp>
        <p:nvSpPr>
          <p:cNvPr id="304" name="Google Shape;304;p52"/>
          <p:cNvSpPr txBox="1"/>
          <p:nvPr/>
        </p:nvSpPr>
        <p:spPr>
          <a:xfrm>
            <a:off x="264225" y="1030725"/>
            <a:ext cx="853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chemeClr val="dk1"/>
                </a:solidFill>
              </a:rPr>
              <a:t>Visual</a:t>
            </a:r>
            <a:r>
              <a:rPr b="1" lang="en-GB" sz="6000">
                <a:solidFill>
                  <a:schemeClr val="dk1"/>
                </a:solidFill>
              </a:rPr>
              <a:t> </a:t>
            </a:r>
            <a:endParaRPr b="1"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Manual Testing 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305" name="Google Shape;30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6" name="Google Shape;306;p52"/>
          <p:cNvSpPr txBox="1"/>
          <p:nvPr/>
        </p:nvSpPr>
        <p:spPr>
          <a:xfrm>
            <a:off x="1743825" y="2910275"/>
            <a:ext cx="55779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is </a:t>
            </a:r>
            <a:r>
              <a:rPr b="1" lang="en-GB" sz="6000">
                <a:solidFill>
                  <a:schemeClr val="dk1"/>
                </a:solidFill>
              </a:rPr>
              <a:t>Difficult</a:t>
            </a:r>
            <a:endParaRPr/>
          </a:p>
        </p:txBody>
      </p:sp>
      <p:sp>
        <p:nvSpPr>
          <p:cNvPr id="307" name="Google Shape;307;p52"/>
          <p:cNvSpPr txBox="1"/>
          <p:nvPr/>
        </p:nvSpPr>
        <p:spPr>
          <a:xfrm>
            <a:off x="1147575" y="2384775"/>
            <a:ext cx="677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is </a:t>
            </a:r>
            <a:r>
              <a:rPr b="1" lang="en-GB" sz="6000">
                <a:solidFill>
                  <a:schemeClr val="dk1"/>
                </a:solidFill>
              </a:rPr>
              <a:t>Nearly Impossible</a:t>
            </a:r>
            <a:endParaRPr b="1" sz="6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262800" y="-67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 Little Bit of Science</a:t>
            </a:r>
            <a:endParaRPr sz="6000"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25" y="1036650"/>
            <a:ext cx="3299301" cy="397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400" y="1036650"/>
            <a:ext cx="3299300" cy="397212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6" name="Google Shape;316;p53"/>
          <p:cNvSpPr txBox="1"/>
          <p:nvPr>
            <p:ph type="title"/>
          </p:nvPr>
        </p:nvSpPr>
        <p:spPr>
          <a:xfrm>
            <a:off x="825750" y="2285400"/>
            <a:ext cx="749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 Little Bit of Science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311700" y="1565850"/>
            <a:ext cx="85206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Visual</a:t>
            </a:r>
            <a:r>
              <a:rPr lang="en-GB" sz="6000"/>
              <a:t> Testing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requires </a:t>
            </a:r>
            <a:r>
              <a:rPr b="1" lang="en-GB" sz="6000"/>
              <a:t>Automation</a:t>
            </a:r>
            <a:endParaRPr b="1" sz="6000"/>
          </a:p>
        </p:txBody>
      </p:sp>
      <p:sp>
        <p:nvSpPr>
          <p:cNvPr id="322" name="Google Shape;322;p54"/>
          <p:cNvSpPr txBox="1"/>
          <p:nvPr/>
        </p:nvSpPr>
        <p:spPr>
          <a:xfrm>
            <a:off x="2379300" y="1071750"/>
            <a:ext cx="438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Conclusion?</a:t>
            </a:r>
            <a:endParaRPr/>
          </a:p>
        </p:txBody>
      </p:sp>
      <p:sp>
        <p:nvSpPr>
          <p:cNvPr id="323" name="Google Shape;32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But!</a:t>
            </a:r>
            <a:endParaRPr sz="6000"/>
          </a:p>
        </p:txBody>
      </p:sp>
      <p:sp>
        <p:nvSpPr>
          <p:cNvPr id="329" name="Google Shape;329;p55"/>
          <p:cNvSpPr txBox="1"/>
          <p:nvPr>
            <p:ph type="title"/>
          </p:nvPr>
        </p:nvSpPr>
        <p:spPr>
          <a:xfrm>
            <a:off x="117300" y="2150850"/>
            <a:ext cx="871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Where does it fit on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Pyramid?</a:t>
            </a:r>
            <a:endParaRPr sz="6000"/>
          </a:p>
        </p:txBody>
      </p:sp>
      <p:sp>
        <p:nvSpPr>
          <p:cNvPr id="330" name="Google Shape;33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311700" y="-12175"/>
            <a:ext cx="42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Goals</a:t>
            </a:r>
            <a:endParaRPr sz="6000"/>
          </a:p>
        </p:txBody>
      </p:sp>
      <p:sp>
        <p:nvSpPr>
          <p:cNvPr id="151" name="Google Shape;151;p38"/>
          <p:cNvSpPr/>
          <p:nvPr/>
        </p:nvSpPr>
        <p:spPr>
          <a:xfrm>
            <a:off x="653975" y="10761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 Testing (VT):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What, Why, </a:t>
            </a:r>
            <a:r>
              <a:rPr lang="en-GB" sz="3600"/>
              <a:t>How and When</a:t>
            </a:r>
            <a:endParaRPr sz="3600"/>
          </a:p>
        </p:txBody>
      </p:sp>
      <p:sp>
        <p:nvSpPr>
          <p:cNvPr id="152" name="Google Shape;152;p38"/>
          <p:cNvSpPr/>
          <p:nvPr/>
        </p:nvSpPr>
        <p:spPr>
          <a:xfrm>
            <a:off x="653975" y="24226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New Perspective on Test Pyramid</a:t>
            </a:r>
            <a:endParaRPr sz="3600"/>
          </a:p>
        </p:txBody>
      </p:sp>
      <p:sp>
        <p:nvSpPr>
          <p:cNvPr id="153" name="Google Shape;153;p38"/>
          <p:cNvSpPr/>
          <p:nvPr/>
        </p:nvSpPr>
        <p:spPr>
          <a:xfrm>
            <a:off x="653975" y="37691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Find VT Tool For Your Team</a:t>
            </a:r>
            <a:endParaRPr sz="3600"/>
          </a:p>
        </p:txBody>
      </p:sp>
      <p:sp>
        <p:nvSpPr>
          <p:cNvPr id="154" name="Google Shape;154;p38"/>
          <p:cNvSpPr txBox="1"/>
          <p:nvPr>
            <p:ph type="title"/>
          </p:nvPr>
        </p:nvSpPr>
        <p:spPr>
          <a:xfrm>
            <a:off x="1280850" y="2285400"/>
            <a:ext cx="73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are our goals?</a:t>
            </a:r>
            <a:endParaRPr sz="6000"/>
          </a:p>
        </p:txBody>
      </p:sp>
      <p:sp>
        <p:nvSpPr>
          <p:cNvPr id="155" name="Google Shape;15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On Every Level!</a:t>
            </a:r>
            <a:endParaRPr sz="6000"/>
          </a:p>
        </p:txBody>
      </p:sp>
      <p:sp>
        <p:nvSpPr>
          <p:cNvPr id="336" name="Google Shape;33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342" name="Google Shape;3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7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344" name="Google Shape;344;p57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345" name="Google Shape;345;p57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346" name="Google Shape;346;p57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347" name="Google Shape;347;p57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348" name="Google Shape;348;p57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sp>
        <p:nvSpPr>
          <p:cNvPr id="349" name="Google Shape;34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Remember the Title?</a:t>
            </a:r>
            <a:endParaRPr sz="6000"/>
          </a:p>
        </p:txBody>
      </p:sp>
      <p:sp>
        <p:nvSpPr>
          <p:cNvPr id="355" name="Google Shape;35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58"/>
          <p:cNvSpPr txBox="1"/>
          <p:nvPr>
            <p:ph type="title"/>
          </p:nvPr>
        </p:nvSpPr>
        <p:spPr>
          <a:xfrm>
            <a:off x="5005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Uphill Battle Of Mobile Visual Regression</a:t>
            </a:r>
            <a:endParaRPr sz="6000"/>
          </a:p>
        </p:txBody>
      </p:sp>
      <p:sp>
        <p:nvSpPr>
          <p:cNvPr id="357" name="Google Shape;357;p58"/>
          <p:cNvSpPr txBox="1"/>
          <p:nvPr>
            <p:ph type="title"/>
          </p:nvPr>
        </p:nvSpPr>
        <p:spPr>
          <a:xfrm>
            <a:off x="623400" y="21508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Uphill Battle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3" name="Google Shape;363;p59"/>
          <p:cNvSpPr/>
          <p:nvPr/>
        </p:nvSpPr>
        <p:spPr>
          <a:xfrm>
            <a:off x="337175" y="1612850"/>
            <a:ext cx="3601800" cy="191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sp>
        <p:nvSpPr>
          <p:cNvPr id="364" name="Google Shape;364;p59"/>
          <p:cNvSpPr/>
          <p:nvPr/>
        </p:nvSpPr>
        <p:spPr>
          <a:xfrm>
            <a:off x="5179050" y="1612800"/>
            <a:ext cx="3601800" cy="191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Hill</a:t>
            </a:r>
            <a:endParaRPr sz="6000"/>
          </a:p>
        </p:txBody>
      </p:sp>
      <p:cxnSp>
        <p:nvCxnSpPr>
          <p:cNvPr id="365" name="Google Shape;365;p59"/>
          <p:cNvCxnSpPr/>
          <p:nvPr/>
        </p:nvCxnSpPr>
        <p:spPr>
          <a:xfrm>
            <a:off x="4121450" y="2567250"/>
            <a:ext cx="875100" cy="90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59"/>
          <p:cNvSpPr/>
          <p:nvPr/>
        </p:nvSpPr>
        <p:spPr>
          <a:xfrm>
            <a:off x="5179025" y="1612800"/>
            <a:ext cx="3601800" cy="191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Mountain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Visual </a:t>
            </a:r>
            <a:r>
              <a:rPr lang="en-GB" sz="6000"/>
              <a:t>Test Mountain</a:t>
            </a:r>
            <a:endParaRPr sz="6000"/>
          </a:p>
        </p:txBody>
      </p:sp>
      <p:pic>
        <p:nvPicPr>
          <p:cNvPr id="372" name="Google Shape;3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825" y="1108275"/>
            <a:ext cx="4481038" cy="3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0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374" name="Google Shape;374;p60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375" name="Google Shape;375;p60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sp>
        <p:nvSpPr>
          <p:cNvPr id="376" name="Google Shape;376;p60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377" name="Google Shape;377;p60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378" name="Google Shape;378;p60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pic>
        <p:nvPicPr>
          <p:cNvPr id="379" name="Google Shape;37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825" y="1108275"/>
            <a:ext cx="4481042" cy="38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900" y="1108275"/>
            <a:ext cx="4481050" cy="388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6750" y="1108263"/>
            <a:ext cx="4481050" cy="38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3" name="Google Shape;383;p60"/>
          <p:cNvSpPr txBox="1"/>
          <p:nvPr>
            <p:ph type="title"/>
          </p:nvPr>
        </p:nvSpPr>
        <p:spPr>
          <a:xfrm>
            <a:off x="1088050" y="2285400"/>
            <a:ext cx="75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Visual Test </a:t>
            </a:r>
            <a:r>
              <a:rPr lang="en-GB" sz="6000"/>
              <a:t>Mountain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Start Our Climb!</a:t>
            </a:r>
            <a:endParaRPr sz="6000"/>
          </a:p>
        </p:txBody>
      </p:sp>
      <p:sp>
        <p:nvSpPr>
          <p:cNvPr id="389" name="Google Shape;38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/>
          <p:nvPr>
            <p:ph type="title"/>
          </p:nvPr>
        </p:nvSpPr>
        <p:spPr>
          <a:xfrm>
            <a:off x="311700" y="11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CSS/DOM Tests</a:t>
            </a:r>
            <a:endParaRPr sz="4800"/>
          </a:p>
        </p:txBody>
      </p:sp>
      <p:pic>
        <p:nvPicPr>
          <p:cNvPr id="395" name="Google Shape;3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484" y="1000725"/>
            <a:ext cx="4481050" cy="388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475" y="1000725"/>
            <a:ext cx="4481042" cy="38828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Testing Demos</a:t>
            </a:r>
            <a:endParaRPr sz="7200"/>
          </a:p>
        </p:txBody>
      </p:sp>
      <p:sp>
        <p:nvSpPr>
          <p:cNvPr id="403" name="Google Shape;403;p63"/>
          <p:cNvSpPr/>
          <p:nvPr/>
        </p:nvSpPr>
        <p:spPr>
          <a:xfrm>
            <a:off x="731875" y="271075"/>
            <a:ext cx="3632400" cy="148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Responsive App</a:t>
            </a:r>
            <a:endParaRPr sz="4800"/>
          </a:p>
        </p:txBody>
      </p:sp>
      <p:sp>
        <p:nvSpPr>
          <p:cNvPr id="404" name="Google Shape;404;p63"/>
          <p:cNvSpPr/>
          <p:nvPr/>
        </p:nvSpPr>
        <p:spPr>
          <a:xfrm>
            <a:off x="4967300" y="207650"/>
            <a:ext cx="3632400" cy="148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App</a:t>
            </a:r>
            <a:endParaRPr sz="4800"/>
          </a:p>
        </p:txBody>
      </p:sp>
      <p:sp>
        <p:nvSpPr>
          <p:cNvPr id="405" name="Google Shape;405;p63"/>
          <p:cNvSpPr/>
          <p:nvPr/>
        </p:nvSpPr>
        <p:spPr>
          <a:xfrm>
            <a:off x="731875" y="3322750"/>
            <a:ext cx="3632400" cy="133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Android</a:t>
            </a:r>
            <a:endParaRPr sz="4800"/>
          </a:p>
        </p:txBody>
      </p:sp>
      <p:sp>
        <p:nvSpPr>
          <p:cNvPr id="406" name="Google Shape;406;p63"/>
          <p:cNvSpPr/>
          <p:nvPr/>
        </p:nvSpPr>
        <p:spPr>
          <a:xfrm>
            <a:off x="4967300" y="3324750"/>
            <a:ext cx="3632400" cy="1330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iOS</a:t>
            </a:r>
            <a:endParaRPr sz="4800"/>
          </a:p>
        </p:txBody>
      </p:sp>
      <p:sp>
        <p:nvSpPr>
          <p:cNvPr id="407" name="Google Shape;407;p63"/>
          <p:cNvSpPr/>
          <p:nvPr/>
        </p:nvSpPr>
        <p:spPr>
          <a:xfrm>
            <a:off x="731875" y="3327717"/>
            <a:ext cx="3632400" cy="1335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Android</a:t>
            </a:r>
            <a:endParaRPr sz="4800"/>
          </a:p>
        </p:txBody>
      </p:sp>
      <p:sp>
        <p:nvSpPr>
          <p:cNvPr id="408" name="Google Shape;408;p63"/>
          <p:cNvSpPr/>
          <p:nvPr/>
        </p:nvSpPr>
        <p:spPr>
          <a:xfrm>
            <a:off x="4967300" y="3324749"/>
            <a:ext cx="3632400" cy="13308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iOS</a:t>
            </a:r>
            <a:endParaRPr sz="4800"/>
          </a:p>
        </p:txBody>
      </p:sp>
      <p:sp>
        <p:nvSpPr>
          <p:cNvPr id="409" name="Google Shape;40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Demo Time: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Snapshot Testing</a:t>
            </a:r>
            <a:endParaRPr sz="6000"/>
          </a:p>
        </p:txBody>
      </p:sp>
      <p:sp>
        <p:nvSpPr>
          <p:cNvPr id="415" name="Google Shape;41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</a:t>
            </a:r>
            <a:r>
              <a:rPr lang="en-GB" sz="6000"/>
              <a:t> it enough?</a:t>
            </a:r>
            <a:endParaRPr sz="6000"/>
          </a:p>
        </p:txBody>
      </p:sp>
      <p:sp>
        <p:nvSpPr>
          <p:cNvPr id="421" name="Google Shape;421;p65"/>
          <p:cNvSpPr txBox="1"/>
          <p:nvPr/>
        </p:nvSpPr>
        <p:spPr>
          <a:xfrm>
            <a:off x="3357300" y="2032200"/>
            <a:ext cx="24294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No!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422" name="Google Shape;422;p65"/>
          <p:cNvSpPr txBox="1"/>
          <p:nvPr/>
        </p:nvSpPr>
        <p:spPr>
          <a:xfrm>
            <a:off x="619050" y="1914750"/>
            <a:ext cx="79059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Let me show you why</a:t>
            </a:r>
            <a:endParaRPr/>
          </a:p>
        </p:txBody>
      </p:sp>
      <p:sp>
        <p:nvSpPr>
          <p:cNvPr id="423" name="Google Shape;42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Target Platforms</a:t>
            </a:r>
            <a:endParaRPr sz="6000"/>
          </a:p>
        </p:txBody>
      </p:sp>
      <p:pic>
        <p:nvPicPr>
          <p:cNvPr id="161" name="Google Shape;1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763" y="1182250"/>
            <a:ext cx="3820973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9"/>
          <p:cNvSpPr/>
          <p:nvPr/>
        </p:nvSpPr>
        <p:spPr>
          <a:xfrm>
            <a:off x="311700" y="1307575"/>
            <a:ext cx="1869300" cy="98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iOS</a:t>
            </a:r>
            <a:endParaRPr sz="3600"/>
          </a:p>
        </p:txBody>
      </p:sp>
      <p:sp>
        <p:nvSpPr>
          <p:cNvPr id="163" name="Google Shape;163;p39"/>
          <p:cNvSpPr/>
          <p:nvPr/>
        </p:nvSpPr>
        <p:spPr>
          <a:xfrm>
            <a:off x="264300" y="2636025"/>
            <a:ext cx="1916700" cy="98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Android</a:t>
            </a:r>
            <a:endParaRPr sz="3600"/>
          </a:p>
        </p:txBody>
      </p:sp>
      <p:sp>
        <p:nvSpPr>
          <p:cNvPr id="164" name="Google Shape;164;p39"/>
          <p:cNvSpPr/>
          <p:nvPr/>
        </p:nvSpPr>
        <p:spPr>
          <a:xfrm>
            <a:off x="6653500" y="1307575"/>
            <a:ext cx="2278800" cy="98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Responsive Apps</a:t>
            </a:r>
            <a:endParaRPr sz="3000"/>
          </a:p>
        </p:txBody>
      </p:sp>
      <p:sp>
        <p:nvSpPr>
          <p:cNvPr id="165" name="Google Shape;165;p39"/>
          <p:cNvSpPr/>
          <p:nvPr/>
        </p:nvSpPr>
        <p:spPr>
          <a:xfrm>
            <a:off x="6706425" y="2636013"/>
            <a:ext cx="2173200" cy="98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Hybrid Apps</a:t>
            </a:r>
            <a:endParaRPr sz="3000"/>
          </a:p>
        </p:txBody>
      </p:sp>
      <p:sp>
        <p:nvSpPr>
          <p:cNvPr id="166" name="Google Shape;166;p39"/>
          <p:cNvSpPr txBox="1"/>
          <p:nvPr>
            <p:ph type="title"/>
          </p:nvPr>
        </p:nvSpPr>
        <p:spPr>
          <a:xfrm>
            <a:off x="1337150" y="2285400"/>
            <a:ext cx="66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Target Platforms?</a:t>
            </a:r>
            <a:endParaRPr sz="6000"/>
          </a:p>
        </p:txBody>
      </p:sp>
      <p:sp>
        <p:nvSpPr>
          <p:cNvPr id="167" name="Google Shape;16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Quick Glance: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Responsive Design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 Action</a:t>
            </a:r>
            <a:endParaRPr sz="6000"/>
          </a:p>
        </p:txBody>
      </p:sp>
      <p:sp>
        <p:nvSpPr>
          <p:cNvPr id="429" name="Google Shape;42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Solution?</a:t>
            </a:r>
            <a:endParaRPr sz="6000"/>
          </a:p>
        </p:txBody>
      </p:sp>
      <p:sp>
        <p:nvSpPr>
          <p:cNvPr id="435" name="Google Shape;43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>
            <p:ph type="title"/>
          </p:nvPr>
        </p:nvSpPr>
        <p:spPr>
          <a:xfrm>
            <a:off x="311700" y="-4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Visual Component Testing</a:t>
            </a:r>
            <a:endParaRPr sz="4800"/>
          </a:p>
        </p:txBody>
      </p:sp>
      <p:pic>
        <p:nvPicPr>
          <p:cNvPr id="441" name="Google Shape;44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475" y="929425"/>
            <a:ext cx="4761427" cy="412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475" y="929425"/>
            <a:ext cx="4761427" cy="412577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</a:t>
            </a:r>
            <a:r>
              <a:rPr lang="en-GB" sz="6000"/>
              <a:t>Step Back First</a:t>
            </a:r>
            <a:endParaRPr sz="6000"/>
          </a:p>
        </p:txBody>
      </p:sp>
      <p:sp>
        <p:nvSpPr>
          <p:cNvPr id="449" name="Google Shape;44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Component Driven Development</a:t>
            </a:r>
            <a:endParaRPr sz="6000"/>
          </a:p>
        </p:txBody>
      </p:sp>
      <p:sp>
        <p:nvSpPr>
          <p:cNvPr id="455" name="Google Shape;455;p70"/>
          <p:cNvSpPr/>
          <p:nvPr/>
        </p:nvSpPr>
        <p:spPr>
          <a:xfrm>
            <a:off x="301450" y="216850"/>
            <a:ext cx="40119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Reusable</a:t>
            </a:r>
            <a:endParaRPr sz="4800"/>
          </a:p>
        </p:txBody>
      </p:sp>
      <p:sp>
        <p:nvSpPr>
          <p:cNvPr id="456" name="Google Shape;456;p70"/>
          <p:cNvSpPr/>
          <p:nvPr/>
        </p:nvSpPr>
        <p:spPr>
          <a:xfrm>
            <a:off x="301450" y="3629750"/>
            <a:ext cx="40119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Composable</a:t>
            </a:r>
            <a:endParaRPr sz="4800"/>
          </a:p>
        </p:txBody>
      </p:sp>
      <p:sp>
        <p:nvSpPr>
          <p:cNvPr id="457" name="Google Shape;457;p70"/>
          <p:cNvSpPr/>
          <p:nvPr/>
        </p:nvSpPr>
        <p:spPr>
          <a:xfrm>
            <a:off x="4744200" y="216800"/>
            <a:ext cx="40119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Encapsulated</a:t>
            </a:r>
            <a:endParaRPr sz="4800"/>
          </a:p>
        </p:txBody>
      </p:sp>
      <p:sp>
        <p:nvSpPr>
          <p:cNvPr id="458" name="Google Shape;458;p70"/>
          <p:cNvSpPr/>
          <p:nvPr/>
        </p:nvSpPr>
        <p:spPr>
          <a:xfrm>
            <a:off x="4744200" y="3629750"/>
            <a:ext cx="40119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Semantic</a:t>
            </a:r>
            <a:endParaRPr sz="4800"/>
          </a:p>
        </p:txBody>
      </p:sp>
      <p:sp>
        <p:nvSpPr>
          <p:cNvPr id="459" name="Google Shape;45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CDD in Practice</a:t>
            </a:r>
            <a:endParaRPr sz="4800"/>
          </a:p>
        </p:txBody>
      </p:sp>
      <p:pic>
        <p:nvPicPr>
          <p:cNvPr id="465" name="Google Shape;4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850" y="879200"/>
            <a:ext cx="6782300" cy="41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850" y="879200"/>
            <a:ext cx="6782279" cy="41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0850" y="879200"/>
            <a:ext cx="6782304" cy="41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0850" y="879200"/>
            <a:ext cx="6782320" cy="41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0850" y="879200"/>
            <a:ext cx="6782300" cy="41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Storybook</a:t>
            </a:r>
            <a:endParaRPr sz="6000"/>
          </a:p>
        </p:txBody>
      </p:sp>
      <p:sp>
        <p:nvSpPr>
          <p:cNvPr id="476" name="Google Shape;476;p72"/>
          <p:cNvSpPr/>
          <p:nvPr/>
        </p:nvSpPr>
        <p:spPr>
          <a:xfrm>
            <a:off x="586775" y="399700"/>
            <a:ext cx="3418800" cy="140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Library</a:t>
            </a:r>
            <a:endParaRPr sz="4800"/>
          </a:p>
        </p:txBody>
      </p:sp>
      <p:sp>
        <p:nvSpPr>
          <p:cNvPr id="477" name="Google Shape;477;p72"/>
          <p:cNvSpPr/>
          <p:nvPr/>
        </p:nvSpPr>
        <p:spPr>
          <a:xfrm>
            <a:off x="5193000" y="399825"/>
            <a:ext cx="3418800" cy="140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 Ground</a:t>
            </a:r>
            <a:endParaRPr sz="4800"/>
          </a:p>
        </p:txBody>
      </p:sp>
      <p:sp>
        <p:nvSpPr>
          <p:cNvPr id="478" name="Google Shape;478;p72"/>
          <p:cNvSpPr/>
          <p:nvPr/>
        </p:nvSpPr>
        <p:spPr>
          <a:xfrm>
            <a:off x="586775" y="3343300"/>
            <a:ext cx="3418800" cy="140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Styleguide</a:t>
            </a:r>
            <a:endParaRPr sz="4800"/>
          </a:p>
        </p:txBody>
      </p:sp>
      <p:sp>
        <p:nvSpPr>
          <p:cNvPr id="479" name="Google Shape;479;p72"/>
          <p:cNvSpPr/>
          <p:nvPr/>
        </p:nvSpPr>
        <p:spPr>
          <a:xfrm>
            <a:off x="5193000" y="3343300"/>
            <a:ext cx="3418800" cy="140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IDE</a:t>
            </a:r>
            <a:endParaRPr sz="4800"/>
          </a:p>
        </p:txBody>
      </p:sp>
      <p:sp>
        <p:nvSpPr>
          <p:cNvPr id="480" name="Google Shape;48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>
            <p:ph type="title"/>
          </p:nvPr>
        </p:nvSpPr>
        <p:spPr>
          <a:xfrm>
            <a:off x="311700" y="1715700"/>
            <a:ext cx="8520600" cy="17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Quick Glance: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Storybook</a:t>
            </a:r>
            <a:endParaRPr b="1" sz="6000"/>
          </a:p>
        </p:txBody>
      </p:sp>
      <p:sp>
        <p:nvSpPr>
          <p:cNvPr id="486" name="Google Shape;48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/>
          <p:nvPr>
            <p:ph type="title"/>
          </p:nvPr>
        </p:nvSpPr>
        <p:spPr>
          <a:xfrm>
            <a:off x="311700" y="-4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Visual Component Testing</a:t>
            </a:r>
            <a:endParaRPr sz="4800"/>
          </a:p>
        </p:txBody>
      </p:sp>
      <p:pic>
        <p:nvPicPr>
          <p:cNvPr id="492" name="Google Shape;4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475" y="929425"/>
            <a:ext cx="4761427" cy="412577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Testing Demos</a:t>
            </a:r>
            <a:endParaRPr sz="7200"/>
          </a:p>
        </p:txBody>
      </p:sp>
      <p:sp>
        <p:nvSpPr>
          <p:cNvPr id="499" name="Google Shape;499;p75"/>
          <p:cNvSpPr/>
          <p:nvPr/>
        </p:nvSpPr>
        <p:spPr>
          <a:xfrm>
            <a:off x="731875" y="271075"/>
            <a:ext cx="3632400" cy="148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Responsive App</a:t>
            </a:r>
            <a:endParaRPr sz="4800"/>
          </a:p>
        </p:txBody>
      </p:sp>
      <p:sp>
        <p:nvSpPr>
          <p:cNvPr id="500" name="Google Shape;500;p75"/>
          <p:cNvSpPr/>
          <p:nvPr/>
        </p:nvSpPr>
        <p:spPr>
          <a:xfrm>
            <a:off x="4967300" y="207650"/>
            <a:ext cx="3632400" cy="148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App</a:t>
            </a:r>
            <a:endParaRPr sz="4800"/>
          </a:p>
        </p:txBody>
      </p:sp>
      <p:sp>
        <p:nvSpPr>
          <p:cNvPr id="501" name="Google Shape;501;p75"/>
          <p:cNvSpPr/>
          <p:nvPr/>
        </p:nvSpPr>
        <p:spPr>
          <a:xfrm>
            <a:off x="731875" y="3322750"/>
            <a:ext cx="3632400" cy="133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Android</a:t>
            </a:r>
            <a:endParaRPr sz="4800"/>
          </a:p>
        </p:txBody>
      </p:sp>
      <p:sp>
        <p:nvSpPr>
          <p:cNvPr id="502" name="Google Shape;502;p75"/>
          <p:cNvSpPr/>
          <p:nvPr/>
        </p:nvSpPr>
        <p:spPr>
          <a:xfrm>
            <a:off x="4967300" y="3324750"/>
            <a:ext cx="3632400" cy="1330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iOS</a:t>
            </a:r>
            <a:endParaRPr sz="4800"/>
          </a:p>
        </p:txBody>
      </p:sp>
      <p:sp>
        <p:nvSpPr>
          <p:cNvPr id="503" name="Google Shape;50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see some data</a:t>
            </a:r>
            <a:endParaRPr sz="6000"/>
          </a:p>
        </p:txBody>
      </p:sp>
      <p:sp>
        <p:nvSpPr>
          <p:cNvPr id="173" name="Google Shape;173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“Mobile” is so broad</a:t>
            </a:r>
            <a:endParaRPr sz="6000"/>
          </a:p>
        </p:txBody>
      </p:sp>
      <p:pic>
        <p:nvPicPr>
          <p:cNvPr id="174" name="Google Shape;1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40"/>
          <p:cNvCxnSpPr/>
          <p:nvPr/>
        </p:nvCxnSpPr>
        <p:spPr>
          <a:xfrm rot="10800000">
            <a:off x="4919150" y="1015125"/>
            <a:ext cx="586800" cy="36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40"/>
          <p:cNvSpPr txBox="1"/>
          <p:nvPr/>
        </p:nvSpPr>
        <p:spPr>
          <a:xfrm>
            <a:off x="5505950" y="1376925"/>
            <a:ext cx="1799400" cy="616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Android</a:t>
            </a:r>
            <a:endParaRPr sz="3600"/>
          </a:p>
        </p:txBody>
      </p:sp>
      <p:cxnSp>
        <p:nvCxnSpPr>
          <p:cNvPr id="177" name="Google Shape;177;p40"/>
          <p:cNvCxnSpPr/>
          <p:nvPr/>
        </p:nvCxnSpPr>
        <p:spPr>
          <a:xfrm flipH="1">
            <a:off x="5134550" y="2943675"/>
            <a:ext cx="567000" cy="36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40"/>
          <p:cNvSpPr txBox="1"/>
          <p:nvPr/>
        </p:nvSpPr>
        <p:spPr>
          <a:xfrm>
            <a:off x="5701550" y="2327475"/>
            <a:ext cx="1799400" cy="616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iOS</a:t>
            </a:r>
            <a:endParaRPr sz="3600"/>
          </a:p>
        </p:txBody>
      </p:sp>
      <p:sp>
        <p:nvSpPr>
          <p:cNvPr id="179" name="Google Shape;17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Screenshot Testing</a:t>
            </a:r>
            <a:endParaRPr sz="6000"/>
          </a:p>
        </p:txBody>
      </p:sp>
      <p:sp>
        <p:nvSpPr>
          <p:cNvPr id="509" name="Google Shape;509;p76"/>
          <p:cNvSpPr/>
          <p:nvPr/>
        </p:nvSpPr>
        <p:spPr>
          <a:xfrm>
            <a:off x="5041850" y="303700"/>
            <a:ext cx="34785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Action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Driver</a:t>
            </a:r>
            <a:endParaRPr sz="4800"/>
          </a:p>
        </p:txBody>
      </p:sp>
      <p:sp>
        <p:nvSpPr>
          <p:cNvPr id="510" name="Google Shape;510;p76"/>
          <p:cNvSpPr/>
          <p:nvPr/>
        </p:nvSpPr>
        <p:spPr>
          <a:xfrm>
            <a:off x="790900" y="303700"/>
            <a:ext cx="34785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View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Loader</a:t>
            </a:r>
            <a:endParaRPr sz="4800"/>
          </a:p>
        </p:txBody>
      </p:sp>
      <p:sp>
        <p:nvSpPr>
          <p:cNvPr id="511" name="Google Shape;511;p76"/>
          <p:cNvSpPr/>
          <p:nvPr/>
        </p:nvSpPr>
        <p:spPr>
          <a:xfrm>
            <a:off x="2664900" y="3421700"/>
            <a:ext cx="37164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Comparison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Driver</a:t>
            </a:r>
            <a:endParaRPr sz="4800"/>
          </a:p>
        </p:txBody>
      </p:sp>
      <p:sp>
        <p:nvSpPr>
          <p:cNvPr id="512" name="Google Shape;51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7"/>
          <p:cNvSpPr txBox="1"/>
          <p:nvPr>
            <p:ph type="title"/>
          </p:nvPr>
        </p:nvSpPr>
        <p:spPr>
          <a:xfrm>
            <a:off x="311700" y="2172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PhantomCSS</a:t>
            </a:r>
            <a:endParaRPr sz="6000"/>
          </a:p>
        </p:txBody>
      </p:sp>
      <p:pic>
        <p:nvPicPr>
          <p:cNvPr id="518" name="Google Shape;51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400" y="249224"/>
            <a:ext cx="1592306" cy="19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00" y="249225"/>
            <a:ext cx="1709160" cy="192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81" y="3112975"/>
            <a:ext cx="1943850" cy="19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Demo Time: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PhantomCSS</a:t>
            </a:r>
            <a:endParaRPr b="1" sz="6000"/>
          </a:p>
        </p:txBody>
      </p:sp>
      <p:sp>
        <p:nvSpPr>
          <p:cNvPr id="527" name="Google Shape;52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9"/>
          <p:cNvSpPr txBox="1"/>
          <p:nvPr>
            <p:ph type="title"/>
          </p:nvPr>
        </p:nvSpPr>
        <p:spPr>
          <a:xfrm>
            <a:off x="311700" y="2336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BackstopJS</a:t>
            </a:r>
            <a:endParaRPr sz="6000"/>
          </a:p>
        </p:txBody>
      </p:sp>
      <p:pic>
        <p:nvPicPr>
          <p:cNvPr id="533" name="Google Shape;5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525" y="171850"/>
            <a:ext cx="1535925" cy="22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800" y="3228975"/>
            <a:ext cx="2004761" cy="18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6" name="Google Shape;53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73438"/>
            <a:ext cx="1911711" cy="20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 txBox="1"/>
          <p:nvPr>
            <p:ph type="title"/>
          </p:nvPr>
        </p:nvSpPr>
        <p:spPr>
          <a:xfrm>
            <a:off x="311700" y="148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BackstopJS </a:t>
            </a:r>
            <a:endParaRPr sz="6000"/>
          </a:p>
        </p:txBody>
      </p:sp>
      <p:sp>
        <p:nvSpPr>
          <p:cNvPr id="542" name="Google Shape;54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43" name="Google Shape;54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975" y="1141275"/>
            <a:ext cx="5227050" cy="3785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0"/>
          <p:cNvSpPr/>
          <p:nvPr/>
        </p:nvSpPr>
        <p:spPr>
          <a:xfrm>
            <a:off x="1731450" y="1064013"/>
            <a:ext cx="5681100" cy="393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ortrait-oriented black smaptphone" id="545" name="Google Shape;54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040" y="1094725"/>
            <a:ext cx="2005919" cy="39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0"/>
          <p:cNvSpPr/>
          <p:nvPr/>
        </p:nvSpPr>
        <p:spPr>
          <a:xfrm>
            <a:off x="3681600" y="1432625"/>
            <a:ext cx="1780800" cy="317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600" y="1837325"/>
            <a:ext cx="1780800" cy="93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275" y="1109513"/>
            <a:ext cx="5453450" cy="38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0"/>
          <p:cNvSpPr/>
          <p:nvPr/>
        </p:nvSpPr>
        <p:spPr>
          <a:xfrm>
            <a:off x="1731450" y="1033325"/>
            <a:ext cx="5794800" cy="405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5275" y="1094713"/>
            <a:ext cx="5453457" cy="38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0963" y="1094725"/>
            <a:ext cx="5894929" cy="38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061246"/>
            <a:ext cx="9143999" cy="400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Screenshot Testing: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Native</a:t>
            </a:r>
            <a:endParaRPr b="1" sz="6000"/>
          </a:p>
        </p:txBody>
      </p:sp>
      <p:sp>
        <p:nvSpPr>
          <p:cNvPr id="558" name="Google Shape;558;p81"/>
          <p:cNvSpPr/>
          <p:nvPr/>
        </p:nvSpPr>
        <p:spPr>
          <a:xfrm>
            <a:off x="5041850" y="151300"/>
            <a:ext cx="34785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Action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Driver</a:t>
            </a:r>
            <a:endParaRPr sz="4800"/>
          </a:p>
        </p:txBody>
      </p:sp>
      <p:sp>
        <p:nvSpPr>
          <p:cNvPr id="559" name="Google Shape;559;p81"/>
          <p:cNvSpPr/>
          <p:nvPr/>
        </p:nvSpPr>
        <p:spPr>
          <a:xfrm>
            <a:off x="790900" y="151300"/>
            <a:ext cx="34785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View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Loader</a:t>
            </a:r>
            <a:endParaRPr sz="4800"/>
          </a:p>
        </p:txBody>
      </p:sp>
      <p:sp>
        <p:nvSpPr>
          <p:cNvPr id="560" name="Google Shape;560;p81"/>
          <p:cNvSpPr/>
          <p:nvPr/>
        </p:nvSpPr>
        <p:spPr>
          <a:xfrm>
            <a:off x="2664900" y="3570800"/>
            <a:ext cx="37164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Comparison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Driver</a:t>
            </a:r>
            <a:endParaRPr sz="4800"/>
          </a:p>
        </p:txBody>
      </p:sp>
      <p:sp>
        <p:nvSpPr>
          <p:cNvPr id="561" name="Google Shape;56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2"/>
          <p:cNvSpPr txBox="1"/>
          <p:nvPr>
            <p:ph type="title"/>
          </p:nvPr>
        </p:nvSpPr>
        <p:spPr>
          <a:xfrm>
            <a:off x="311700" y="2060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Screenshot Testing: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Native</a:t>
            </a:r>
            <a:endParaRPr b="1" sz="6000"/>
          </a:p>
        </p:txBody>
      </p:sp>
      <p:sp>
        <p:nvSpPr>
          <p:cNvPr id="567" name="Google Shape;567;p82"/>
          <p:cNvSpPr/>
          <p:nvPr/>
        </p:nvSpPr>
        <p:spPr>
          <a:xfrm>
            <a:off x="307225" y="291400"/>
            <a:ext cx="2728500" cy="1127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Android</a:t>
            </a:r>
            <a:endParaRPr sz="4800"/>
          </a:p>
        </p:txBody>
      </p:sp>
      <p:sp>
        <p:nvSpPr>
          <p:cNvPr id="568" name="Google Shape;568;p82"/>
          <p:cNvSpPr/>
          <p:nvPr/>
        </p:nvSpPr>
        <p:spPr>
          <a:xfrm>
            <a:off x="3882525" y="291400"/>
            <a:ext cx="5105100" cy="1127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screenshot-tests-for-android</a:t>
            </a:r>
            <a:endParaRPr sz="3000"/>
          </a:p>
        </p:txBody>
      </p:sp>
      <p:cxnSp>
        <p:nvCxnSpPr>
          <p:cNvPr id="569" name="Google Shape;569;p82"/>
          <p:cNvCxnSpPr/>
          <p:nvPr/>
        </p:nvCxnSpPr>
        <p:spPr>
          <a:xfrm>
            <a:off x="3111875" y="787825"/>
            <a:ext cx="694500" cy="0"/>
          </a:xfrm>
          <a:prstGeom prst="straightConnector1">
            <a:avLst/>
          </a:prstGeom>
          <a:noFill/>
          <a:ln cap="flat" cmpd="sng" w="38100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82"/>
          <p:cNvSpPr/>
          <p:nvPr/>
        </p:nvSpPr>
        <p:spPr>
          <a:xfrm>
            <a:off x="307225" y="3543950"/>
            <a:ext cx="2728500" cy="1127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iOS</a:t>
            </a:r>
            <a:endParaRPr sz="4800"/>
          </a:p>
        </p:txBody>
      </p:sp>
      <p:sp>
        <p:nvSpPr>
          <p:cNvPr id="571" name="Google Shape;571;p82"/>
          <p:cNvSpPr/>
          <p:nvPr/>
        </p:nvSpPr>
        <p:spPr>
          <a:xfrm>
            <a:off x="3882525" y="3543950"/>
            <a:ext cx="5105100" cy="1127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ios-snapshot-test-case</a:t>
            </a:r>
            <a:endParaRPr sz="3600"/>
          </a:p>
        </p:txBody>
      </p:sp>
      <p:cxnSp>
        <p:nvCxnSpPr>
          <p:cNvPr id="572" name="Google Shape;572;p82"/>
          <p:cNvCxnSpPr/>
          <p:nvPr/>
        </p:nvCxnSpPr>
        <p:spPr>
          <a:xfrm>
            <a:off x="3111925" y="4098050"/>
            <a:ext cx="694500" cy="0"/>
          </a:xfrm>
          <a:prstGeom prst="straightConnector1">
            <a:avLst/>
          </a:prstGeom>
          <a:noFill/>
          <a:ln cap="flat" cmpd="sng" w="38100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82"/>
          <p:cNvSpPr/>
          <p:nvPr/>
        </p:nvSpPr>
        <p:spPr>
          <a:xfrm>
            <a:off x="307225" y="3543950"/>
            <a:ext cx="2728500" cy="11274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iOS</a:t>
            </a:r>
            <a:endParaRPr sz="4800"/>
          </a:p>
        </p:txBody>
      </p:sp>
      <p:sp>
        <p:nvSpPr>
          <p:cNvPr id="574" name="Google Shape;574;p82"/>
          <p:cNvSpPr/>
          <p:nvPr/>
        </p:nvSpPr>
        <p:spPr>
          <a:xfrm>
            <a:off x="3882525" y="3543950"/>
            <a:ext cx="5105100" cy="11274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ios-snapshot-test-case</a:t>
            </a:r>
            <a:endParaRPr sz="3600"/>
          </a:p>
        </p:txBody>
      </p:sp>
      <p:cxnSp>
        <p:nvCxnSpPr>
          <p:cNvPr id="575" name="Google Shape;575;p82"/>
          <p:cNvCxnSpPr/>
          <p:nvPr/>
        </p:nvCxnSpPr>
        <p:spPr>
          <a:xfrm>
            <a:off x="3111925" y="4098050"/>
            <a:ext cx="6945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6" name="Google Shape;57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Demo Time: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Screenshot Testing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</p:txBody>
      </p:sp>
      <p:sp>
        <p:nvSpPr>
          <p:cNvPr id="582" name="Google Shape;582;p83"/>
          <p:cNvSpPr txBox="1"/>
          <p:nvPr/>
        </p:nvSpPr>
        <p:spPr>
          <a:xfrm>
            <a:off x="1632900" y="3034550"/>
            <a:ext cx="58782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dk1"/>
                </a:solidFill>
              </a:rPr>
              <a:t>Android</a:t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583" name="Google Shape;58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Enterprise</a:t>
            </a:r>
            <a:endParaRPr sz="6000"/>
          </a:p>
        </p:txBody>
      </p:sp>
      <p:sp>
        <p:nvSpPr>
          <p:cNvPr id="589" name="Google Shape;589;p84"/>
          <p:cNvSpPr/>
          <p:nvPr/>
        </p:nvSpPr>
        <p:spPr>
          <a:xfrm>
            <a:off x="4472600" y="3239300"/>
            <a:ext cx="4289700" cy="139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Screener.io</a:t>
            </a:r>
            <a:endParaRPr sz="4800"/>
          </a:p>
        </p:txBody>
      </p:sp>
      <p:sp>
        <p:nvSpPr>
          <p:cNvPr id="590" name="Google Shape;590;p84"/>
          <p:cNvSpPr/>
          <p:nvPr/>
        </p:nvSpPr>
        <p:spPr>
          <a:xfrm>
            <a:off x="4384500" y="481200"/>
            <a:ext cx="4377900" cy="139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Flawlessapp.io</a:t>
            </a:r>
            <a:endParaRPr sz="4800"/>
          </a:p>
        </p:txBody>
      </p:sp>
      <p:sp>
        <p:nvSpPr>
          <p:cNvPr id="591" name="Google Shape;591;p84"/>
          <p:cNvSpPr/>
          <p:nvPr/>
        </p:nvSpPr>
        <p:spPr>
          <a:xfrm>
            <a:off x="357975" y="3266700"/>
            <a:ext cx="3549900" cy="139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Chromatic</a:t>
            </a:r>
            <a:endParaRPr sz="4800"/>
          </a:p>
        </p:txBody>
      </p:sp>
      <p:sp>
        <p:nvSpPr>
          <p:cNvPr id="592" name="Google Shape;592;p84"/>
          <p:cNvSpPr/>
          <p:nvPr/>
        </p:nvSpPr>
        <p:spPr>
          <a:xfrm>
            <a:off x="357975" y="481200"/>
            <a:ext cx="3549900" cy="139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Percy.io</a:t>
            </a:r>
            <a:endParaRPr sz="4800"/>
          </a:p>
        </p:txBody>
      </p:sp>
      <p:sp>
        <p:nvSpPr>
          <p:cNvPr id="593" name="Google Shape;593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Best Practices</a:t>
            </a:r>
            <a:endParaRPr sz="6000"/>
          </a:p>
        </p:txBody>
      </p:sp>
      <p:sp>
        <p:nvSpPr>
          <p:cNvPr id="599" name="Google Shape;599;p85"/>
          <p:cNvSpPr/>
          <p:nvPr/>
        </p:nvSpPr>
        <p:spPr>
          <a:xfrm>
            <a:off x="396250" y="291400"/>
            <a:ext cx="3961200" cy="154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Screenshot Names</a:t>
            </a:r>
            <a:endParaRPr sz="4800"/>
          </a:p>
        </p:txBody>
      </p:sp>
      <p:sp>
        <p:nvSpPr>
          <p:cNvPr id="600" name="Google Shape;600;p85"/>
          <p:cNvSpPr/>
          <p:nvPr/>
        </p:nvSpPr>
        <p:spPr>
          <a:xfrm>
            <a:off x="4770775" y="291400"/>
            <a:ext cx="3961200" cy="154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Component Testing First</a:t>
            </a:r>
            <a:endParaRPr sz="4800"/>
          </a:p>
        </p:txBody>
      </p:sp>
      <p:sp>
        <p:nvSpPr>
          <p:cNvPr id="601" name="Google Shape;601;p85"/>
          <p:cNvSpPr/>
          <p:nvPr/>
        </p:nvSpPr>
        <p:spPr>
          <a:xfrm>
            <a:off x="396250" y="3307950"/>
            <a:ext cx="3961200" cy="154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Git Media</a:t>
            </a:r>
            <a:endParaRPr sz="4800"/>
          </a:p>
        </p:txBody>
      </p:sp>
      <p:sp>
        <p:nvSpPr>
          <p:cNvPr id="602" name="Google Shape;602;p85"/>
          <p:cNvSpPr/>
          <p:nvPr/>
        </p:nvSpPr>
        <p:spPr>
          <a:xfrm>
            <a:off x="4770775" y="3259425"/>
            <a:ext cx="3961200" cy="154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Standard Test Pyramid</a:t>
            </a:r>
            <a:endParaRPr sz="4800"/>
          </a:p>
        </p:txBody>
      </p:sp>
      <p:sp>
        <p:nvSpPr>
          <p:cNvPr id="603" name="Google Shape;60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From the Top Level</a:t>
            </a:r>
            <a:endParaRPr sz="6000"/>
          </a:p>
        </p:txBody>
      </p:sp>
      <p:sp>
        <p:nvSpPr>
          <p:cNvPr id="185" name="Google Shape;18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" name="Google Shape;186;p41"/>
          <p:cNvSpPr txBox="1"/>
          <p:nvPr>
            <p:ph type="title"/>
          </p:nvPr>
        </p:nvSpPr>
        <p:spPr>
          <a:xfrm>
            <a:off x="395650" y="2283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do we organize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QA Effort?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Summary</a:t>
            </a:r>
            <a:endParaRPr sz="6000"/>
          </a:p>
        </p:txBody>
      </p:sp>
      <p:sp>
        <p:nvSpPr>
          <p:cNvPr id="609" name="Google Shape;609;p86"/>
          <p:cNvSpPr/>
          <p:nvPr/>
        </p:nvSpPr>
        <p:spPr>
          <a:xfrm>
            <a:off x="733475" y="433700"/>
            <a:ext cx="4030500" cy="1518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DOM/CSS </a:t>
            </a:r>
            <a:r>
              <a:rPr b="1" lang="en-GB" sz="4800"/>
              <a:t>Not Enough</a:t>
            </a:r>
            <a:endParaRPr b="1" sz="4800"/>
          </a:p>
        </p:txBody>
      </p:sp>
      <p:sp>
        <p:nvSpPr>
          <p:cNvPr id="610" name="Google Shape;610;p86"/>
          <p:cNvSpPr/>
          <p:nvPr/>
        </p:nvSpPr>
        <p:spPr>
          <a:xfrm>
            <a:off x="5143500" y="433700"/>
            <a:ext cx="3659400" cy="1491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Dev </a:t>
            </a:r>
            <a:r>
              <a:rPr b="1" lang="en-GB" sz="4800"/>
              <a:t>= </a:t>
            </a:r>
            <a:r>
              <a:rPr lang="en-GB" sz="4800"/>
              <a:t>Test</a:t>
            </a:r>
            <a:endParaRPr b="1" sz="4800"/>
          </a:p>
        </p:txBody>
      </p:sp>
      <p:sp>
        <p:nvSpPr>
          <p:cNvPr id="611" name="Google Shape;611;p86"/>
          <p:cNvSpPr/>
          <p:nvPr/>
        </p:nvSpPr>
        <p:spPr>
          <a:xfrm>
            <a:off x="733475" y="3353675"/>
            <a:ext cx="4030500" cy="1491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Choose Solution</a:t>
            </a:r>
            <a:endParaRPr b="1" sz="4800"/>
          </a:p>
        </p:txBody>
      </p:sp>
      <p:sp>
        <p:nvSpPr>
          <p:cNvPr id="612" name="Google Shape;612;p86"/>
          <p:cNvSpPr/>
          <p:nvPr/>
        </p:nvSpPr>
        <p:spPr>
          <a:xfrm>
            <a:off x="5143500" y="3353675"/>
            <a:ext cx="3659400" cy="1491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Build</a:t>
            </a:r>
            <a:r>
              <a:rPr lang="en-GB" sz="4800"/>
              <a:t> Solution</a:t>
            </a:r>
            <a:endParaRPr b="1" sz="4800"/>
          </a:p>
        </p:txBody>
      </p:sp>
      <p:sp>
        <p:nvSpPr>
          <p:cNvPr id="613" name="Google Shape;61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Page Visual Tests</a:t>
            </a:r>
            <a:endParaRPr sz="4800"/>
          </a:p>
        </p:txBody>
      </p:sp>
      <p:pic>
        <p:nvPicPr>
          <p:cNvPr id="619" name="Google Shape;6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450" y="840075"/>
            <a:ext cx="4651125" cy="4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438" y="840075"/>
            <a:ext cx="4651125" cy="40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8"/>
          <p:cNvSpPr txBox="1"/>
          <p:nvPr>
            <p:ph type="title"/>
          </p:nvPr>
        </p:nvSpPr>
        <p:spPr>
          <a:xfrm>
            <a:off x="311700" y="1955250"/>
            <a:ext cx="85206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Responsive Testing</a:t>
            </a:r>
            <a:endParaRPr sz="6000"/>
          </a:p>
        </p:txBody>
      </p:sp>
      <p:sp>
        <p:nvSpPr>
          <p:cNvPr id="627" name="Google Shape;627;p88"/>
          <p:cNvSpPr/>
          <p:nvPr/>
        </p:nvSpPr>
        <p:spPr>
          <a:xfrm>
            <a:off x="632725" y="298175"/>
            <a:ext cx="3908700" cy="1355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Window Size</a:t>
            </a:r>
            <a:endParaRPr sz="4800"/>
          </a:p>
        </p:txBody>
      </p:sp>
      <p:sp>
        <p:nvSpPr>
          <p:cNvPr id="628" name="Google Shape;628;p88"/>
          <p:cNvSpPr/>
          <p:nvPr/>
        </p:nvSpPr>
        <p:spPr>
          <a:xfrm>
            <a:off x="632725" y="3490225"/>
            <a:ext cx="3908700" cy="1355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Transition States</a:t>
            </a:r>
            <a:endParaRPr sz="4800"/>
          </a:p>
        </p:txBody>
      </p:sp>
      <p:sp>
        <p:nvSpPr>
          <p:cNvPr id="629" name="Google Shape;629;p88"/>
          <p:cNvSpPr/>
          <p:nvPr/>
        </p:nvSpPr>
        <p:spPr>
          <a:xfrm>
            <a:off x="5009425" y="298200"/>
            <a:ext cx="3908700" cy="1355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DOM/CSS</a:t>
            </a:r>
            <a:endParaRPr sz="4800"/>
          </a:p>
        </p:txBody>
      </p:sp>
      <p:sp>
        <p:nvSpPr>
          <p:cNvPr id="630" name="Google Shape;630;p88"/>
          <p:cNvSpPr/>
          <p:nvPr/>
        </p:nvSpPr>
        <p:spPr>
          <a:xfrm>
            <a:off x="5009425" y="3490200"/>
            <a:ext cx="3822900" cy="1355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Screenshots </a:t>
            </a:r>
            <a:endParaRPr sz="4800"/>
          </a:p>
        </p:txBody>
      </p:sp>
      <p:sp>
        <p:nvSpPr>
          <p:cNvPr id="631" name="Google Shape;63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9"/>
          <p:cNvSpPr txBox="1"/>
          <p:nvPr>
            <p:ph type="title"/>
          </p:nvPr>
        </p:nvSpPr>
        <p:spPr>
          <a:xfrm>
            <a:off x="311700" y="1687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Demo Time: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Responsive Testing </a:t>
            </a:r>
            <a:endParaRPr b="1" sz="6000"/>
          </a:p>
        </p:txBody>
      </p:sp>
      <p:sp>
        <p:nvSpPr>
          <p:cNvPr id="637" name="Google Shape;637;p89"/>
          <p:cNvSpPr txBox="1"/>
          <p:nvPr/>
        </p:nvSpPr>
        <p:spPr>
          <a:xfrm>
            <a:off x="911850" y="2657125"/>
            <a:ext cx="73203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with</a:t>
            </a:r>
            <a:r>
              <a:rPr b="1" lang="en-GB" sz="6000">
                <a:solidFill>
                  <a:schemeClr val="dk1"/>
                </a:solidFill>
              </a:rPr>
              <a:t> Selenium</a:t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638" name="Google Shape;63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0"/>
          <p:cNvSpPr txBox="1"/>
          <p:nvPr>
            <p:ph type="title"/>
          </p:nvPr>
        </p:nvSpPr>
        <p:spPr>
          <a:xfrm>
            <a:off x="311700" y="1478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Demo Time: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Native Visual Testing </a:t>
            </a:r>
            <a:endParaRPr b="1" sz="6000"/>
          </a:p>
        </p:txBody>
      </p:sp>
      <p:sp>
        <p:nvSpPr>
          <p:cNvPr id="644" name="Google Shape;644;p90"/>
          <p:cNvSpPr txBox="1"/>
          <p:nvPr/>
        </p:nvSpPr>
        <p:spPr>
          <a:xfrm>
            <a:off x="384150" y="2459100"/>
            <a:ext cx="81849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with</a:t>
            </a:r>
            <a:r>
              <a:rPr b="1" lang="en-GB" sz="6000">
                <a:solidFill>
                  <a:schemeClr val="dk1"/>
                </a:solidFill>
              </a:rPr>
              <a:t> </a:t>
            </a:r>
            <a:endParaRPr b="1"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dk1"/>
                </a:solidFill>
              </a:rPr>
              <a:t>Appium </a:t>
            </a:r>
            <a:endParaRPr/>
          </a:p>
        </p:txBody>
      </p:sp>
      <p:sp>
        <p:nvSpPr>
          <p:cNvPr id="645" name="Google Shape;645;p90"/>
          <p:cNvSpPr txBox="1"/>
          <p:nvPr/>
        </p:nvSpPr>
        <p:spPr>
          <a:xfrm>
            <a:off x="2485200" y="3114500"/>
            <a:ext cx="6658800" cy="21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dk1"/>
                </a:solidFill>
              </a:rPr>
              <a:t>&amp; Applitools</a:t>
            </a:r>
            <a:endParaRPr/>
          </a:p>
        </p:txBody>
      </p:sp>
      <p:sp>
        <p:nvSpPr>
          <p:cNvPr id="646" name="Google Shape;646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Enterprise</a:t>
            </a:r>
            <a:endParaRPr sz="6000"/>
          </a:p>
        </p:txBody>
      </p:sp>
      <p:sp>
        <p:nvSpPr>
          <p:cNvPr id="652" name="Google Shape;652;p91"/>
          <p:cNvSpPr/>
          <p:nvPr/>
        </p:nvSpPr>
        <p:spPr>
          <a:xfrm>
            <a:off x="169300" y="352375"/>
            <a:ext cx="4154100" cy="136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Applitools</a:t>
            </a:r>
            <a:endParaRPr sz="4800"/>
          </a:p>
        </p:txBody>
      </p:sp>
      <p:sp>
        <p:nvSpPr>
          <p:cNvPr id="653" name="Google Shape;653;p91"/>
          <p:cNvSpPr/>
          <p:nvPr/>
        </p:nvSpPr>
        <p:spPr>
          <a:xfrm>
            <a:off x="4730125" y="352650"/>
            <a:ext cx="4154100" cy="136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BrowserStack</a:t>
            </a:r>
            <a:endParaRPr sz="4800"/>
          </a:p>
        </p:txBody>
      </p:sp>
      <p:sp>
        <p:nvSpPr>
          <p:cNvPr id="654" name="Google Shape;654;p91"/>
          <p:cNvSpPr/>
          <p:nvPr/>
        </p:nvSpPr>
        <p:spPr>
          <a:xfrm>
            <a:off x="169300" y="3426750"/>
            <a:ext cx="4154100" cy="136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SauceLabs</a:t>
            </a:r>
            <a:endParaRPr sz="4800"/>
          </a:p>
        </p:txBody>
      </p:sp>
      <p:sp>
        <p:nvSpPr>
          <p:cNvPr id="655" name="Google Shape;655;p91"/>
          <p:cNvSpPr/>
          <p:nvPr/>
        </p:nvSpPr>
        <p:spPr>
          <a:xfrm>
            <a:off x="4730125" y="3426750"/>
            <a:ext cx="4154100" cy="136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TestObject</a:t>
            </a:r>
            <a:endParaRPr sz="4800"/>
          </a:p>
        </p:txBody>
      </p:sp>
      <p:sp>
        <p:nvSpPr>
          <p:cNvPr id="656" name="Google Shape;656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7" name="Google Shape;657;p91"/>
          <p:cNvSpPr/>
          <p:nvPr/>
        </p:nvSpPr>
        <p:spPr>
          <a:xfrm>
            <a:off x="2494950" y="3426750"/>
            <a:ext cx="4154100" cy="136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SauceLabs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2"/>
          <p:cNvSpPr txBox="1"/>
          <p:nvPr>
            <p:ph type="title"/>
          </p:nvPr>
        </p:nvSpPr>
        <p:spPr>
          <a:xfrm>
            <a:off x="311700" y="-3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Summit</a:t>
            </a:r>
            <a:endParaRPr sz="6000"/>
          </a:p>
        </p:txBody>
      </p:sp>
      <p:pic>
        <p:nvPicPr>
          <p:cNvPr id="663" name="Google Shape;66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5875"/>
            <a:ext cx="3748652" cy="39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2"/>
          <p:cNvSpPr txBox="1"/>
          <p:nvPr/>
        </p:nvSpPr>
        <p:spPr>
          <a:xfrm>
            <a:off x="6253300" y="2123600"/>
            <a:ext cx="24864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dk1"/>
                </a:solidFill>
              </a:rPr>
              <a:t>You</a:t>
            </a:r>
            <a:endParaRPr sz="9600"/>
          </a:p>
        </p:txBody>
      </p:sp>
      <p:pic>
        <p:nvPicPr>
          <p:cNvPr id="665" name="Google Shape;66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375" y="1075875"/>
            <a:ext cx="3748652" cy="39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92"/>
          <p:cNvSpPr txBox="1"/>
          <p:nvPr/>
        </p:nvSpPr>
        <p:spPr>
          <a:xfrm>
            <a:off x="4910950" y="2403050"/>
            <a:ext cx="1145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dk1"/>
                </a:solidFill>
              </a:rPr>
              <a:t>+</a:t>
            </a:r>
            <a:endParaRPr sz="9600"/>
          </a:p>
        </p:txBody>
      </p:sp>
      <p:pic>
        <p:nvPicPr>
          <p:cNvPr id="667" name="Google Shape;66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500" y="1177300"/>
            <a:ext cx="250650" cy="2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Call For Action</a:t>
            </a:r>
            <a:endParaRPr sz="6000"/>
          </a:p>
        </p:txBody>
      </p:sp>
      <p:sp>
        <p:nvSpPr>
          <p:cNvPr id="674" name="Google Shape;674;p93"/>
          <p:cNvSpPr/>
          <p:nvPr/>
        </p:nvSpPr>
        <p:spPr>
          <a:xfrm>
            <a:off x="672275" y="405500"/>
            <a:ext cx="3382800" cy="1424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Start the Climb</a:t>
            </a:r>
            <a:endParaRPr sz="3600"/>
          </a:p>
        </p:txBody>
      </p:sp>
      <p:sp>
        <p:nvSpPr>
          <p:cNvPr id="675" name="Google Shape;675;p93"/>
          <p:cNvSpPr/>
          <p:nvPr/>
        </p:nvSpPr>
        <p:spPr>
          <a:xfrm>
            <a:off x="5167850" y="405500"/>
            <a:ext cx="33828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 Unit Tests</a:t>
            </a:r>
            <a:endParaRPr sz="3600"/>
          </a:p>
        </p:txBody>
      </p:sp>
      <p:sp>
        <p:nvSpPr>
          <p:cNvPr id="676" name="Google Shape;676;p93"/>
          <p:cNvSpPr/>
          <p:nvPr/>
        </p:nvSpPr>
        <p:spPr>
          <a:xfrm>
            <a:off x="672275" y="3239250"/>
            <a:ext cx="3382800" cy="1632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 Component</a:t>
            </a:r>
            <a:r>
              <a:rPr lang="en-GB" sz="3600"/>
              <a:t> Tests</a:t>
            </a:r>
            <a:endParaRPr sz="3600"/>
          </a:p>
        </p:txBody>
      </p:sp>
      <p:sp>
        <p:nvSpPr>
          <p:cNvPr id="677" name="Google Shape;677;p93"/>
          <p:cNvSpPr/>
          <p:nvPr/>
        </p:nvSpPr>
        <p:spPr>
          <a:xfrm>
            <a:off x="5167850" y="3313900"/>
            <a:ext cx="33828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Visual Page</a:t>
            </a:r>
            <a:r>
              <a:rPr lang="en-GB" sz="3600"/>
              <a:t> Tests</a:t>
            </a:r>
            <a:endParaRPr sz="3600"/>
          </a:p>
        </p:txBody>
      </p:sp>
      <p:sp>
        <p:nvSpPr>
          <p:cNvPr id="678" name="Google Shape;678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Q/A</a:t>
            </a:r>
            <a:endParaRPr sz="6000"/>
          </a:p>
        </p:txBody>
      </p:sp>
      <p:sp>
        <p:nvSpPr>
          <p:cNvPr id="684" name="Google Shape;684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About Speaker</a:t>
            </a:r>
            <a:endParaRPr sz="6000"/>
          </a:p>
        </p:txBody>
      </p:sp>
      <p:sp>
        <p:nvSpPr>
          <p:cNvPr id="690" name="Google Shape;690;p95"/>
          <p:cNvSpPr txBox="1"/>
          <p:nvPr/>
        </p:nvSpPr>
        <p:spPr>
          <a:xfrm>
            <a:off x="971075" y="1525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27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6E84"/>
              </a:solidFill>
            </a:endParaRPr>
          </a:p>
        </p:txBody>
      </p:sp>
      <p:sp>
        <p:nvSpPr>
          <p:cNvPr id="691" name="Google Shape;691;p9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Twitter: @DmitryVinnik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LinkedIn: in/dmitry-vinnik/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Email: dmitry@dvinnik.com</a:t>
            </a:r>
            <a:endParaRPr sz="4800">
              <a:solidFill>
                <a:srgbClr val="FFFFFF"/>
              </a:solidFill>
            </a:endParaRPr>
          </a:p>
          <a:p>
            <a:pPr indent="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692" name="Google Shape;69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 txBox="1"/>
          <p:nvPr>
            <p:ph type="title"/>
          </p:nvPr>
        </p:nvSpPr>
        <p:spPr>
          <a:xfrm>
            <a:off x="311700" y="-567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/>
              <a:t>Agile Testing Quadrants </a:t>
            </a:r>
            <a:endParaRPr sz="5500"/>
          </a:p>
        </p:txBody>
      </p:sp>
      <p:sp>
        <p:nvSpPr>
          <p:cNvPr id="192" name="Google Shape;19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3" name="Google Shape;193;p42"/>
          <p:cNvSpPr txBox="1"/>
          <p:nvPr>
            <p:ph type="title"/>
          </p:nvPr>
        </p:nvSpPr>
        <p:spPr>
          <a:xfrm>
            <a:off x="419250" y="20191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Testing Quadrants </a:t>
            </a:r>
            <a:endParaRPr sz="6000"/>
          </a:p>
        </p:txBody>
      </p:sp>
      <p:sp>
        <p:nvSpPr>
          <p:cNvPr id="194" name="Google Shape;194;p42"/>
          <p:cNvSpPr txBox="1"/>
          <p:nvPr>
            <p:ph type="title"/>
          </p:nvPr>
        </p:nvSpPr>
        <p:spPr>
          <a:xfrm>
            <a:off x="215100" y="4377900"/>
            <a:ext cx="892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From “Agile Testing: A Practical Guide for Testers and Agile Teams”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by Lisa Crispin and Janet Gregory</a:t>
            </a:r>
            <a:endParaRPr sz="1800"/>
          </a:p>
        </p:txBody>
      </p:sp>
      <p:pic>
        <p:nvPicPr>
          <p:cNvPr id="195" name="Google Shape;195;p42"/>
          <p:cNvPicPr preferRelativeResize="0"/>
          <p:nvPr/>
        </p:nvPicPr>
        <p:blipFill rotWithShape="1">
          <a:blip r:embed="rId3">
            <a:alphaModFix/>
          </a:blip>
          <a:srcRect b="7086" l="0" r="0" t="5317"/>
          <a:stretch/>
        </p:blipFill>
        <p:spPr>
          <a:xfrm>
            <a:off x="2229324" y="828113"/>
            <a:ext cx="4380549" cy="35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325" y="828125"/>
            <a:ext cx="4380549" cy="359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325" y="828125"/>
            <a:ext cx="4380549" cy="35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311700" y="1884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do we usually test?</a:t>
            </a:r>
            <a:endParaRPr sz="6000"/>
          </a:p>
        </p:txBody>
      </p:sp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43"/>
          <p:cNvSpPr txBox="1"/>
          <p:nvPr>
            <p:ph type="title"/>
          </p:nvPr>
        </p:nvSpPr>
        <p:spPr>
          <a:xfrm>
            <a:off x="424350" y="1884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go in more details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210" name="Google Shape;2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4"/>
          <p:cNvSpPr/>
          <p:nvPr/>
        </p:nvSpPr>
        <p:spPr>
          <a:xfrm>
            <a:off x="7202625" y="1077500"/>
            <a:ext cx="1766100" cy="51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212" name="Google Shape;212;p44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213" name="Google Shape;213;p44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214" name="Google Shape;214;p44"/>
          <p:cNvSpPr/>
          <p:nvPr/>
        </p:nvSpPr>
        <p:spPr>
          <a:xfrm>
            <a:off x="185825" y="3310375"/>
            <a:ext cx="1766400" cy="572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215" name="Google Shape;215;p44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216" name="Google Shape;216;p44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217" name="Google Shape;2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/>
          <p:nvPr>
            <p:ph type="title"/>
          </p:nvPr>
        </p:nvSpPr>
        <p:spPr>
          <a:xfrm>
            <a:off x="128750" y="21508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try get more practical</a:t>
            </a:r>
            <a:endParaRPr sz="6000"/>
          </a:p>
        </p:txBody>
      </p:sp>
      <p:sp>
        <p:nvSpPr>
          <p:cNvPr id="226" name="Google Shape;22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